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303" r:id="rId3"/>
    <p:sldId id="305" r:id="rId4"/>
    <p:sldId id="315" r:id="rId5"/>
    <p:sldId id="316" r:id="rId6"/>
    <p:sldId id="306" r:id="rId7"/>
    <p:sldId id="308" r:id="rId8"/>
    <p:sldId id="309" r:id="rId9"/>
    <p:sldId id="310" r:id="rId10"/>
    <p:sldId id="304" r:id="rId11"/>
    <p:sldId id="307" r:id="rId12"/>
    <p:sldId id="311" r:id="rId13"/>
    <p:sldId id="312" r:id="rId14"/>
    <p:sldId id="317" r:id="rId15"/>
    <p:sldId id="314" r:id="rId16"/>
    <p:sldId id="288" r:id="rId17"/>
    <p:sldId id="289" r:id="rId18"/>
    <p:sldId id="298" r:id="rId19"/>
    <p:sldId id="299" r:id="rId20"/>
    <p:sldId id="301" r:id="rId21"/>
    <p:sldId id="302" r:id="rId22"/>
    <p:sldId id="291"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51A1"/>
    <a:srgbClr val="7B4284"/>
    <a:srgbClr val="B31339"/>
    <a:srgbClr val="B4A0CA"/>
    <a:srgbClr val="C1A0C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5" autoAdjust="0"/>
    <p:restoredTop sz="94658" autoAdjust="0"/>
  </p:normalViewPr>
  <p:slideViewPr>
    <p:cSldViewPr>
      <p:cViewPr varScale="1">
        <p:scale>
          <a:sx n="89" d="100"/>
          <a:sy n="89" d="100"/>
        </p:scale>
        <p:origin x="-120" y="-192"/>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notesViewPr>
    <p:cSldViewPr>
      <p:cViewPr varScale="1">
        <p:scale>
          <a:sx n="96" d="100"/>
          <a:sy n="96" d="100"/>
        </p:scale>
        <p:origin x="-2958" y="-102"/>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802F2092-A3F4-40AC-BA19-3B96269B37E5}" type="datetimeFigureOut">
              <a:rPr lang="en-US" smtClean="0"/>
              <a:pPr/>
              <a:t>8/25/2010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8E8A12D2-5FEA-448D-BE6F-D28BF587C21E}"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01E03B8-5A23-4699-B02B-4CD7BEB20B9C}" type="datetimeFigureOut">
              <a:rPr lang="en-US" smtClean="0"/>
              <a:pPr/>
              <a:t>8/25/2010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FD315EE-F39E-417B-A9FC-A9AD9B057D09}"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D315EE-F39E-417B-A9FC-A9AD9B057D09}"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D315EE-F39E-417B-A9FC-A9AD9B057D09}"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D315EE-F39E-417B-A9FC-A9AD9B057D09}"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D315EE-F39E-417B-A9FC-A9AD9B057D09}"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D315EE-F39E-417B-A9FC-A9AD9B057D09}"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D315EE-F39E-417B-A9FC-A9AD9B057D09}"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D315EE-F39E-417B-A9FC-A9AD9B057D09}"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eaLnBrk="1" hangingPunct="1"/>
            <a:endParaRPr lang="en-US" dirty="0" smtClean="0"/>
          </a:p>
        </p:txBody>
      </p:sp>
      <p:sp>
        <p:nvSpPr>
          <p:cNvPr id="44036" name="Slide Number Placeholder 3"/>
          <p:cNvSpPr>
            <a:spLocks noGrp="1"/>
          </p:cNvSpPr>
          <p:nvPr>
            <p:ph type="sldNum" sz="quarter" idx="5"/>
          </p:nvPr>
        </p:nvSpPr>
        <p:spPr>
          <a:noFill/>
        </p:spPr>
        <p:txBody>
          <a:bodyPr/>
          <a:lstStyle/>
          <a:p>
            <a:fld id="{50F570E1-7F97-471A-BA67-3610FE3C3AB6}" type="slidenum">
              <a:rPr lang="en-US" smtClean="0"/>
              <a:pPr/>
              <a:t>16</a:t>
            </a:fld>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B5BA9B6B-9CEA-4517-8A67-C5A0363EE149}" type="slidenum">
              <a:rPr lang="en-US" smtClean="0"/>
              <a:pPr/>
              <a:t>17</a:t>
            </a:fld>
            <a:endParaRPr lang="en-US" dirty="0"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pPr eaLnBrk="1" hangingPunct="1"/>
            <a:endParaRPr lang="en-US" dirty="0" smtClean="0"/>
          </a:p>
        </p:txBody>
      </p:sp>
      <p:sp>
        <p:nvSpPr>
          <p:cNvPr id="50180" name="Slide Number Placeholder 3"/>
          <p:cNvSpPr>
            <a:spLocks noGrp="1"/>
          </p:cNvSpPr>
          <p:nvPr>
            <p:ph type="sldNum" sz="quarter" idx="5"/>
          </p:nvPr>
        </p:nvSpPr>
        <p:spPr>
          <a:noFill/>
        </p:spPr>
        <p:txBody>
          <a:bodyPr/>
          <a:lstStyle/>
          <a:p>
            <a:fld id="{038E1CB8-2738-4354-BAF2-15BC0D40D6AF}" type="slidenum">
              <a:rPr lang="en-US" smtClean="0"/>
              <a:pPr/>
              <a:t>18</a:t>
            </a:fld>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eaLnBrk="1" hangingPunct="1"/>
            <a:endParaRPr lang="en-US" dirty="0" smtClean="0"/>
          </a:p>
        </p:txBody>
      </p:sp>
      <p:sp>
        <p:nvSpPr>
          <p:cNvPr id="52228" name="Slide Number Placeholder 3"/>
          <p:cNvSpPr>
            <a:spLocks noGrp="1"/>
          </p:cNvSpPr>
          <p:nvPr>
            <p:ph type="sldNum" sz="quarter" idx="5"/>
          </p:nvPr>
        </p:nvSpPr>
        <p:spPr>
          <a:noFill/>
        </p:spPr>
        <p:txBody>
          <a:bodyPr/>
          <a:lstStyle/>
          <a:p>
            <a:fld id="{C631C9F5-133C-4010-9460-B2B27672CC50}" type="slidenum">
              <a:rPr lang="en-US" smtClean="0"/>
              <a:pPr/>
              <a:t>19</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D315EE-F39E-417B-A9FC-A9AD9B057D09}"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0CAC2AC6-0DF7-4B42-9002-6B04C35BEDFD}" type="slidenum">
              <a:rPr lang="en-US" smtClean="0"/>
              <a:pPr/>
              <a:t>20</a:t>
            </a:fld>
            <a:endParaRPr lang="en-US" dirty="0"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17E9B01A-1D2E-491B-98D1-05F37FE7BF93}" type="slidenum">
              <a:rPr lang="en-US" smtClean="0"/>
              <a:pPr/>
              <a:t>21</a:t>
            </a:fld>
            <a:endParaRPr lang="en-US" dirty="0"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D315EE-F39E-417B-A9FC-A9AD9B057D09}" type="slidenum">
              <a:rPr lang="en-US" smtClean="0"/>
              <a:pPr/>
              <a:t>22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D315EE-F39E-417B-A9FC-A9AD9B057D09}"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D315EE-F39E-417B-A9FC-A9AD9B057D09}"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D315EE-F39E-417B-A9FC-A9AD9B057D09}"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D315EE-F39E-417B-A9FC-A9AD9B057D09}"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D315EE-F39E-417B-A9FC-A9AD9B057D09}"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D315EE-F39E-417B-A9FC-A9AD9B057D09}"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D315EE-F39E-417B-A9FC-A9AD9B057D09}"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52578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9651A1"/>
            </a:gs>
            <a:gs pos="100000">
              <a:schemeClr val="bg1">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39624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8" name="Picture 2" descr="sfa_tx2"/>
          <p:cNvPicPr>
            <a:picLocks noChangeAspect="1" noChangeArrowheads="1"/>
          </p:cNvPicPr>
          <p:nvPr/>
        </p:nvPicPr>
        <p:blipFill>
          <a:blip r:embed="rId13" cstate="print"/>
          <a:srcRect/>
          <a:stretch>
            <a:fillRect/>
          </a:stretch>
        </p:blipFill>
        <p:spPr bwMode="auto">
          <a:xfrm>
            <a:off x="8077200" y="5791200"/>
            <a:ext cx="914400" cy="914400"/>
          </a:xfrm>
          <a:prstGeom prst="rect">
            <a:avLst/>
          </a:prstGeom>
          <a:noFill/>
          <a:ln w="9525">
            <a:noFill/>
            <a:miter lim="800000"/>
            <a:headEnd/>
            <a:tailEnd/>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pic>
      <p:sp>
        <p:nvSpPr>
          <p:cNvPr id="11" name="Rectangle 10"/>
          <p:cNvSpPr/>
          <p:nvPr/>
        </p:nvSpPr>
        <p:spPr>
          <a:xfrm>
            <a:off x="1087348" y="5867400"/>
            <a:ext cx="7010400" cy="914400"/>
          </a:xfrm>
          <a:prstGeom prst="rect">
            <a:avLst/>
          </a:prstGeom>
          <a:solidFill>
            <a:schemeClr val="tx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p:cNvSpPr txBox="1"/>
          <p:nvPr/>
        </p:nvSpPr>
        <p:spPr>
          <a:xfrm>
            <a:off x="1371600" y="6100365"/>
            <a:ext cx="6781800" cy="369332"/>
          </a:xfrm>
          <a:prstGeom prst="rect">
            <a:avLst/>
          </a:prstGeom>
          <a:noFill/>
        </p:spPr>
        <p:txBody>
          <a:bodyPr wrap="square" rtlCol="0">
            <a:spAutoFit/>
          </a:bodyPr>
          <a:lstStyle/>
          <a:p>
            <a:pPr algn="ctr"/>
            <a:r>
              <a:rPr lang="en-US" b="1" dirty="0" smtClean="0">
                <a:solidFill>
                  <a:schemeClr val="accent4">
                    <a:lumMod val="75000"/>
                  </a:schemeClr>
                </a:solidFill>
                <a:latin typeface="Lucida Calligraphy" pitchFamily="66" charset="0"/>
              </a:rPr>
              <a:t>College of Sciences and Mathematics</a:t>
            </a:r>
            <a:endParaRPr lang="en-US" b="1" dirty="0">
              <a:solidFill>
                <a:schemeClr val="accent4">
                  <a:lumMod val="75000"/>
                </a:schemeClr>
              </a:solidFill>
              <a:latin typeface="Lucida Calligraphy" pitchFamily="66" charset="0"/>
            </a:endParaRPr>
          </a:p>
        </p:txBody>
      </p:sp>
      <p:pic>
        <p:nvPicPr>
          <p:cNvPr id="9" name="Picture 2" descr="sfa_tx2"/>
          <p:cNvPicPr>
            <a:picLocks noChangeAspect="1" noChangeArrowheads="1"/>
          </p:cNvPicPr>
          <p:nvPr userDrawn="1"/>
        </p:nvPicPr>
        <p:blipFill>
          <a:blip r:embed="rId13" cstate="print"/>
          <a:srcRect/>
          <a:stretch>
            <a:fillRect/>
          </a:stretch>
        </p:blipFill>
        <p:spPr bwMode="auto">
          <a:xfrm>
            <a:off x="152400" y="5867400"/>
            <a:ext cx="914400" cy="914400"/>
          </a:xfrm>
          <a:prstGeom prst="rect">
            <a:avLst/>
          </a:prstGeom>
          <a:noFill/>
          <a:ln w="9525">
            <a:noFill/>
            <a:miter lim="800000"/>
            <a:headEnd/>
            <a:tailEnd/>
          </a:ln>
          <a:effectLst>
            <a:outerShdw blurRad="184150" dist="241300" dir="11520000" sx="110000" sy="110000" algn="ctr">
              <a:srgbClr val="000000">
                <a:alpha val="18000"/>
              </a:srgbClr>
            </a:outerShdw>
          </a:effectLst>
          <a:scene3d>
            <a:camera prst="perspectiveContrastingRightFacing" fov="5100000">
              <a:rot lat="0" lon="19500000" rev="0"/>
            </a:camera>
            <a:lightRig rig="flood" dir="t">
              <a:rot lat="0" lon="0" rev="13800000"/>
            </a:lightRig>
          </a:scene3d>
          <a:sp3d extrusionH="107950" prstMaterial="plastic">
            <a:bevelT w="82550" h="63500" prst="divot"/>
            <a:bevelB/>
          </a:sp3d>
        </p:spPr>
      </p:pic>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lumMod val="9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219200"/>
            <a:ext cx="6400800" cy="4191000"/>
          </a:xfrm>
        </p:spPr>
        <p:txBody>
          <a:bodyPr>
            <a:normAutofit/>
          </a:bodyPr>
          <a:lstStyle/>
          <a:p>
            <a:r>
              <a:rPr lang="en-US" sz="8000" i="1" dirty="0" smtClean="0"/>
              <a:t>Welcome Back!</a:t>
            </a:r>
          </a:p>
          <a:p>
            <a:r>
              <a:rPr lang="en-US" sz="8000" i="1" dirty="0" smtClean="0"/>
              <a:t>2010-2011</a:t>
            </a:r>
            <a:endParaRPr lang="en-US" sz="8000"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Mathematics and Statistics</a:t>
            </a:r>
            <a:endParaRPr lang="en-US" dirty="0"/>
          </a:p>
        </p:txBody>
      </p:sp>
      <p:sp>
        <p:nvSpPr>
          <p:cNvPr id="3" name="Content Placeholder 2"/>
          <p:cNvSpPr>
            <a:spLocks noGrp="1"/>
          </p:cNvSpPr>
          <p:nvPr>
            <p:ph idx="1"/>
          </p:nvPr>
        </p:nvSpPr>
        <p:spPr>
          <a:xfrm>
            <a:off x="457200" y="1066800"/>
            <a:ext cx="8229600" cy="5791200"/>
          </a:xfrm>
        </p:spPr>
        <p:txBody>
          <a:bodyPr>
            <a:normAutofit fontScale="92500" lnSpcReduction="10000"/>
          </a:bodyPr>
          <a:lstStyle/>
          <a:p>
            <a:pPr>
              <a:buNone/>
            </a:pPr>
            <a:r>
              <a:rPr lang="en-US" sz="2800" i="1" dirty="0" smtClean="0"/>
              <a:t>Highlights from 2009-10:</a:t>
            </a:r>
            <a:endParaRPr lang="en-US" sz="2800" dirty="0" smtClean="0"/>
          </a:p>
          <a:p>
            <a:r>
              <a:rPr lang="en-US" sz="2400" dirty="0" smtClean="0"/>
              <a:t>Grant-funded Projects:  External – National Science Foundation, National Security Agency, Texas Higher Education Coordinating Board;  Internal - Faculty Activity Grants </a:t>
            </a:r>
          </a:p>
          <a:p>
            <a:r>
              <a:rPr lang="en-US" sz="2400" dirty="0" smtClean="0"/>
              <a:t>Outreach:  Expansion of dual credit program for rural students; Presentations to middle and secondary students (Math Blitz and other individual faculty presentations)</a:t>
            </a:r>
          </a:p>
          <a:p>
            <a:r>
              <a:rPr lang="en-US" sz="2400" dirty="0" smtClean="0"/>
              <a:t>Renovation of space for an undergraduate research lab</a:t>
            </a:r>
          </a:p>
          <a:p>
            <a:endParaRPr lang="en-US" sz="1400" dirty="0" smtClean="0"/>
          </a:p>
          <a:p>
            <a:pPr>
              <a:buNone/>
            </a:pPr>
            <a:r>
              <a:rPr lang="en-US" sz="2800" i="1" dirty="0" smtClean="0"/>
              <a:t>Plans for 2010-11:</a:t>
            </a:r>
            <a:endParaRPr lang="en-US" sz="2800" dirty="0" smtClean="0"/>
          </a:p>
          <a:p>
            <a:r>
              <a:rPr lang="en-US" sz="2600" dirty="0" smtClean="0"/>
              <a:t>Expand on activities from last year and build on current efforts related to undergraduate research.</a:t>
            </a:r>
          </a:p>
          <a:p>
            <a:r>
              <a:rPr lang="en-US" sz="2600" dirty="0" smtClean="0"/>
              <a:t>Complete plans for revisions to the undergraduate major and a review of graduate programs.</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DeWitt School of Nursing</a:t>
            </a:r>
            <a:endParaRPr lang="en-US" dirty="0"/>
          </a:p>
        </p:txBody>
      </p:sp>
      <p:sp>
        <p:nvSpPr>
          <p:cNvPr id="3" name="Content Placeholder 2"/>
          <p:cNvSpPr>
            <a:spLocks noGrp="1"/>
          </p:cNvSpPr>
          <p:nvPr>
            <p:ph idx="1"/>
          </p:nvPr>
        </p:nvSpPr>
        <p:spPr>
          <a:xfrm>
            <a:off x="457200" y="990600"/>
            <a:ext cx="8229600" cy="5867400"/>
          </a:xfrm>
        </p:spPr>
        <p:txBody>
          <a:bodyPr>
            <a:normAutofit/>
          </a:bodyPr>
          <a:lstStyle/>
          <a:p>
            <a:pPr>
              <a:buNone/>
            </a:pPr>
            <a:r>
              <a:rPr lang="en-US" sz="2000" i="1" dirty="0" smtClean="0"/>
              <a:t>Highlights from 2009-2010</a:t>
            </a:r>
            <a:r>
              <a:rPr lang="en-US" sz="2000" dirty="0" smtClean="0"/>
              <a:t>:</a:t>
            </a:r>
          </a:p>
          <a:p>
            <a:r>
              <a:rPr lang="en-US" sz="1800" dirty="0" smtClean="0"/>
              <a:t>The Richard and Lucille DeWitt School of Nursing state of the art learning center opened on January 21, 2010.  Admitted 80 students for fall 2010 – the largest class to date.</a:t>
            </a:r>
          </a:p>
          <a:p>
            <a:r>
              <a:rPr lang="en-US" sz="1800" dirty="0" smtClean="0"/>
              <a:t>The Ed and Gwen Cole Simulation Laboratory named a Laerdal National Simulation Center of Excellence, one of 14 in the nation.</a:t>
            </a:r>
          </a:p>
          <a:p>
            <a:r>
              <a:rPr lang="en-US" sz="1800" dirty="0" smtClean="0"/>
              <a:t>Received commendation from the Board of Nursing for a 97.3 % pass rate on the NCLEX.</a:t>
            </a:r>
          </a:p>
          <a:p>
            <a:r>
              <a:rPr lang="en-US" sz="1800" dirty="0" smtClean="0"/>
              <a:t>Completed a THECB study with 14 other nursing programs in East Texas to examine factors related to attrition. Worked collaboratively with Dr. Greg Miller of the Statistical Consulting Center.</a:t>
            </a:r>
          </a:p>
          <a:p>
            <a:pPr>
              <a:buNone/>
            </a:pPr>
            <a:endParaRPr lang="en-US" sz="900" i="1" dirty="0" smtClean="0"/>
          </a:p>
          <a:p>
            <a:pPr>
              <a:buNone/>
            </a:pPr>
            <a:r>
              <a:rPr lang="en-US" sz="2000" i="1" dirty="0" smtClean="0"/>
              <a:t>Plans for 2010-11</a:t>
            </a:r>
            <a:r>
              <a:rPr lang="en-US" sz="2000" dirty="0" smtClean="0"/>
              <a:t>: </a:t>
            </a:r>
          </a:p>
          <a:p>
            <a:r>
              <a:rPr lang="en-US" sz="1800" dirty="0" smtClean="0"/>
              <a:t>Work with the THECB to implement Region 4 nursing retention strategies throughout the state of Texas.</a:t>
            </a:r>
          </a:p>
          <a:p>
            <a:r>
              <a:rPr lang="en-US" sz="1800" dirty="0" smtClean="0"/>
              <a:t>Begin plans for a master’s degree program.</a:t>
            </a:r>
          </a:p>
          <a:p>
            <a:endParaRPr lang="en-US" sz="2000" dirty="0" smtClean="0"/>
          </a:p>
          <a:p>
            <a:endParaRPr lang="en-US" sz="20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Biotechnology</a:t>
            </a:r>
            <a:endParaRPr lang="en-US" dirty="0"/>
          </a:p>
        </p:txBody>
      </p:sp>
      <p:sp>
        <p:nvSpPr>
          <p:cNvPr id="3" name="Content Placeholder 2"/>
          <p:cNvSpPr>
            <a:spLocks noGrp="1"/>
          </p:cNvSpPr>
          <p:nvPr>
            <p:ph idx="1"/>
          </p:nvPr>
        </p:nvSpPr>
        <p:spPr>
          <a:xfrm>
            <a:off x="457200" y="838200"/>
            <a:ext cx="8229600" cy="6019800"/>
          </a:xfrm>
        </p:spPr>
        <p:txBody>
          <a:bodyPr>
            <a:normAutofit/>
          </a:bodyPr>
          <a:lstStyle/>
          <a:p>
            <a:pPr>
              <a:buNone/>
            </a:pPr>
            <a:r>
              <a:rPr lang="en-US" sz="2800" i="1" dirty="0" smtClean="0"/>
              <a:t>Highlights from 2009-10</a:t>
            </a:r>
            <a:r>
              <a:rPr lang="en-US" sz="2800" dirty="0" smtClean="0"/>
              <a:t>:</a:t>
            </a:r>
          </a:p>
          <a:p>
            <a:r>
              <a:rPr lang="en-US" sz="2800" dirty="0" smtClean="0"/>
              <a:t>Revision of core curriculum</a:t>
            </a:r>
          </a:p>
          <a:p>
            <a:r>
              <a:rPr lang="en-US" sz="2800" dirty="0" smtClean="0"/>
              <a:t>Increase in enrollment</a:t>
            </a:r>
          </a:p>
          <a:p>
            <a:r>
              <a:rPr lang="en-US" sz="2800" dirty="0" smtClean="0"/>
              <a:t>Faculty participation in international collaborations</a:t>
            </a:r>
          </a:p>
          <a:p>
            <a:r>
              <a:rPr lang="en-US" sz="2800" dirty="0" smtClean="0"/>
              <a:t>Collaborative research efforts between the SFA SRC and UT Tyler UTHSCT. </a:t>
            </a:r>
          </a:p>
          <a:p>
            <a:pPr>
              <a:buNone/>
            </a:pPr>
            <a:r>
              <a:rPr lang="en-US" sz="2800" i="1" dirty="0" smtClean="0"/>
              <a:t>Plans for 2010-11</a:t>
            </a:r>
            <a:r>
              <a:rPr lang="en-US" sz="2800" dirty="0" smtClean="0"/>
              <a:t>:</a:t>
            </a:r>
          </a:p>
          <a:p>
            <a:r>
              <a:rPr lang="en-US" sz="2800" dirty="0" smtClean="0"/>
              <a:t>Continuation of research efforts</a:t>
            </a:r>
          </a:p>
          <a:p>
            <a:r>
              <a:rPr lang="en-US" sz="2800" dirty="0" smtClean="0"/>
              <a:t>Effective implementation of core curricular revisions</a:t>
            </a:r>
            <a:endParaRPr lang="en-US"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fontScale="90000"/>
          </a:bodyPr>
          <a:lstStyle/>
          <a:p>
            <a:r>
              <a:rPr lang="en-US" sz="3600" b="1" i="1" dirty="0" smtClean="0"/>
              <a:t>Capitalizing on our Strengths as the College of Sciences and Mathematics</a:t>
            </a:r>
            <a:endParaRPr lang="en-US" sz="3600" b="1" i="1" dirty="0"/>
          </a:p>
        </p:txBody>
      </p:sp>
      <p:sp>
        <p:nvSpPr>
          <p:cNvPr id="3" name="Content Placeholder 2"/>
          <p:cNvSpPr>
            <a:spLocks noGrp="1"/>
          </p:cNvSpPr>
          <p:nvPr>
            <p:ph idx="1"/>
          </p:nvPr>
        </p:nvSpPr>
        <p:spPr>
          <a:xfrm>
            <a:off x="533400" y="1371600"/>
            <a:ext cx="8382000" cy="5867400"/>
          </a:xfrm>
        </p:spPr>
        <p:txBody>
          <a:bodyPr>
            <a:normAutofit fontScale="92500"/>
          </a:bodyPr>
          <a:lstStyle/>
          <a:p>
            <a:pPr marL="0" indent="0">
              <a:buNone/>
            </a:pPr>
            <a:r>
              <a:rPr lang="en-US" sz="2400" u="sng" dirty="0" smtClean="0"/>
              <a:t>Our Mission Statement </a:t>
            </a:r>
          </a:p>
          <a:p>
            <a:pPr marL="0" indent="0">
              <a:buNone/>
            </a:pPr>
            <a:r>
              <a:rPr lang="en-US" sz="2400" dirty="0" smtClean="0"/>
              <a:t>The primary mission of the College of Sciences and Mathematics is to provide the highest quality undergraduate and graduate programs. Through excellent teaching, research, and other scholarly activities, the College provides students with the following:</a:t>
            </a:r>
          </a:p>
          <a:p>
            <a:pPr marL="0" indent="0">
              <a:buNone/>
            </a:pPr>
            <a:endParaRPr lang="en-US" sz="2400" dirty="0" smtClean="0"/>
          </a:p>
          <a:p>
            <a:r>
              <a:rPr lang="en-US" sz="2400" dirty="0" smtClean="0"/>
              <a:t>the knowledge and skills necessary for life-long learning;</a:t>
            </a:r>
          </a:p>
          <a:p>
            <a:r>
              <a:rPr lang="en-US" sz="2400" dirty="0" smtClean="0"/>
              <a:t>an understanding of the world in which we live and preparation to assume roles in leadership, responsibility, and service to society; and</a:t>
            </a:r>
          </a:p>
          <a:p>
            <a:r>
              <a:rPr lang="en-US" sz="2400" dirty="0" smtClean="0"/>
              <a:t>the ability to comprehend scientific and mathematical advancements that impact society and benefit future generations.</a:t>
            </a:r>
          </a:p>
          <a:p>
            <a:pPr>
              <a:buNone/>
            </a:pPr>
            <a:endParaRPr lang="en-US" sz="2400" dirty="0" smtClean="0"/>
          </a:p>
          <a:p>
            <a:pPr>
              <a:buNone/>
            </a:pPr>
            <a:endParaRPr lang="en-US" sz="2400" dirty="0" smtClean="0"/>
          </a:p>
          <a:p>
            <a:pPr>
              <a:buNone/>
            </a:pPr>
            <a:endParaRPr lang="en-US" sz="2400" dirty="0" smtClean="0"/>
          </a:p>
          <a:p>
            <a:pPr>
              <a:buNone/>
            </a:pPr>
            <a:r>
              <a:rPr lang="en-US" sz="2400" dirty="0" smtClean="0"/>
              <a:t>What is our collective, shared vision?</a:t>
            </a:r>
          </a:p>
          <a:p>
            <a:pPr>
              <a:buNone/>
            </a:pPr>
            <a:endParaRPr lang="en-US" sz="2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sz="6000" b="1" i="1" dirty="0" smtClean="0"/>
              <a:t/>
            </a:r>
            <a:br>
              <a:rPr lang="en-US" sz="6000" b="1" i="1" dirty="0" smtClean="0"/>
            </a:br>
            <a:r>
              <a:rPr lang="en-US" sz="6000" b="1" i="1" dirty="0" smtClean="0"/>
              <a:t>A </a:t>
            </a:r>
            <a:r>
              <a:rPr lang="en-US" sz="5300" b="1" i="1" dirty="0" smtClean="0"/>
              <a:t>Question to consider …  </a:t>
            </a:r>
            <a:r>
              <a:rPr lang="en-US" sz="4800" b="1" i="1" dirty="0" smtClean="0"/>
              <a:t/>
            </a:r>
            <a:br>
              <a:rPr lang="en-US" sz="4800" b="1" i="1" dirty="0" smtClean="0"/>
            </a:br>
            <a:endParaRPr lang="en-US" sz="4800" b="1" i="1" dirty="0"/>
          </a:p>
        </p:txBody>
      </p:sp>
      <p:sp>
        <p:nvSpPr>
          <p:cNvPr id="3" name="Content Placeholder 2"/>
          <p:cNvSpPr>
            <a:spLocks noGrp="1"/>
          </p:cNvSpPr>
          <p:nvPr>
            <p:ph idx="1"/>
          </p:nvPr>
        </p:nvSpPr>
        <p:spPr>
          <a:xfrm>
            <a:off x="457200" y="1066800"/>
            <a:ext cx="8229600" cy="4724400"/>
          </a:xfrm>
        </p:spPr>
        <p:txBody>
          <a:bodyPr>
            <a:normAutofit fontScale="85000" lnSpcReduction="10000"/>
          </a:bodyPr>
          <a:lstStyle/>
          <a:p>
            <a:pPr algn="ctr">
              <a:buNone/>
            </a:pPr>
            <a:endParaRPr lang="en-US" sz="2200" b="1" i="1" dirty="0" smtClean="0"/>
          </a:p>
          <a:p>
            <a:pPr algn="ctr">
              <a:buNone/>
            </a:pPr>
            <a:r>
              <a:rPr lang="en-US" sz="6500" b="1" i="1" dirty="0" smtClean="0"/>
              <a:t>As a College, what is our collective, shared vision?</a:t>
            </a:r>
          </a:p>
          <a:p>
            <a:pPr algn="ctr">
              <a:buNone/>
            </a:pPr>
            <a:endParaRPr lang="en-US" sz="4000" b="1" i="1" dirty="0" smtClean="0"/>
          </a:p>
          <a:p>
            <a:pPr algn="ctr">
              <a:buNone/>
            </a:pPr>
            <a:r>
              <a:rPr lang="en-US" sz="4000" b="1" i="1" dirty="0" smtClean="0"/>
              <a:t>Consider what is happening on the national landscape and how can we be part of the solution to national concerns within our disciplines.</a:t>
            </a:r>
            <a:endParaRPr lang="en-US" sz="4000" b="1" i="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What is the National STEM Initiative?</a:t>
            </a:r>
            <a:br>
              <a:rPr lang="en-US" b="1" i="1" dirty="0" smtClean="0"/>
            </a:br>
            <a:r>
              <a:rPr lang="en-US" sz="3100" i="1" dirty="0" smtClean="0"/>
              <a:t>(Science, Technology, Engineering, and Mathematics)</a:t>
            </a:r>
            <a:endParaRPr lang="en-US" i="1" dirty="0"/>
          </a:p>
        </p:txBody>
      </p:sp>
      <p:sp>
        <p:nvSpPr>
          <p:cNvPr id="3" name="Content Placeholder 2"/>
          <p:cNvSpPr>
            <a:spLocks noGrp="1"/>
          </p:cNvSpPr>
          <p:nvPr>
            <p:ph idx="1"/>
          </p:nvPr>
        </p:nvSpPr>
        <p:spPr>
          <a:xfrm>
            <a:off x="457200" y="1447800"/>
            <a:ext cx="8382000" cy="5410200"/>
          </a:xfrm>
        </p:spPr>
        <p:txBody>
          <a:bodyPr>
            <a:normAutofit/>
          </a:bodyPr>
          <a:lstStyle/>
          <a:p>
            <a:pPr>
              <a:buNone/>
            </a:pPr>
            <a:r>
              <a:rPr lang="en-US" dirty="0" smtClean="0"/>
              <a:t>	</a:t>
            </a:r>
          </a:p>
          <a:p>
            <a:pPr>
              <a:buNone/>
            </a:pPr>
            <a:r>
              <a:rPr lang="en-US" sz="2000" dirty="0" smtClean="0"/>
              <a:t>	Science, Technology, Engineering, and Mathematics (STEM) education is education within our disciplines and is a priority-one concern at the national level. STEM Initiatives have surfaced to the top of funding priorities for various national agencies.  </a:t>
            </a:r>
          </a:p>
          <a:p>
            <a:pPr>
              <a:buNone/>
            </a:pPr>
            <a:endParaRPr lang="en-US" sz="2200" dirty="0" smtClean="0"/>
          </a:p>
          <a:p>
            <a:pPr>
              <a:buNone/>
            </a:pPr>
            <a:r>
              <a:rPr lang="en-US" sz="2200" dirty="0" smtClean="0"/>
              <a:t>	Although the United States has the most innovative and technologically efficient economy in the world, the STEM education system is failing to ensure that students have the knowledge and skills necessary to succeed in the 21</a:t>
            </a:r>
            <a:r>
              <a:rPr lang="en-US" sz="2200" baseline="30000" dirty="0" smtClean="0"/>
              <a:t>st</a:t>
            </a:r>
            <a:r>
              <a:rPr lang="en-US" sz="2200" dirty="0" smtClean="0"/>
              <a:t> century workforce .</a:t>
            </a:r>
          </a:p>
          <a:p>
            <a:pPr>
              <a:buNone/>
            </a:pPr>
            <a:r>
              <a:rPr lang="en-US" sz="2400" dirty="0" smtClean="0"/>
              <a:t>						</a:t>
            </a:r>
            <a:r>
              <a:rPr lang="en-US" sz="1800" dirty="0" smtClean="0"/>
              <a:t>(National Science Board, 2007</a:t>
            </a:r>
            <a:r>
              <a:rPr lang="en-US" sz="2400" dirty="0" smtClean="0"/>
              <a:t>).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457200"/>
            <a:ext cx="8229600" cy="1295400"/>
          </a:xfrm>
        </p:spPr>
        <p:txBody>
          <a:bodyPr>
            <a:normAutofit fontScale="90000"/>
          </a:bodyPr>
          <a:lstStyle/>
          <a:p>
            <a:pPr eaLnBrk="1" hangingPunct="1"/>
            <a:r>
              <a:rPr lang="en-US" sz="3800" b="1" dirty="0" smtClean="0"/>
              <a:t/>
            </a:r>
            <a:br>
              <a:rPr lang="en-US" sz="3800" b="1" dirty="0" smtClean="0"/>
            </a:br>
            <a:r>
              <a:rPr lang="en-US" b="1" i="1" dirty="0" smtClean="0"/>
              <a:t>From the National Academies …</a:t>
            </a:r>
            <a:r>
              <a:rPr lang="en-US" sz="4000" b="1" i="1" dirty="0" smtClean="0"/>
              <a:t/>
            </a:r>
            <a:br>
              <a:rPr lang="en-US" sz="4000" b="1" i="1" dirty="0" smtClean="0"/>
            </a:br>
            <a:endParaRPr lang="en-US" sz="3800" b="1" i="1" dirty="0" smtClean="0"/>
          </a:p>
        </p:txBody>
      </p:sp>
      <p:sp>
        <p:nvSpPr>
          <p:cNvPr id="7171" name="Rectangle 3"/>
          <p:cNvSpPr>
            <a:spLocks noGrp="1" noChangeArrowheads="1"/>
          </p:cNvSpPr>
          <p:nvPr>
            <p:ph type="body" idx="1"/>
          </p:nvPr>
        </p:nvSpPr>
        <p:spPr>
          <a:xfrm>
            <a:off x="533400" y="1828800"/>
            <a:ext cx="8229600" cy="4800600"/>
          </a:xfrm>
        </p:spPr>
        <p:txBody>
          <a:bodyPr/>
          <a:lstStyle/>
          <a:p>
            <a:pPr eaLnBrk="1" hangingPunct="1">
              <a:buNone/>
            </a:pPr>
            <a:r>
              <a:rPr lang="en-US" sz="2600" i="1" dirty="0" smtClean="0"/>
              <a:t>	</a:t>
            </a:r>
            <a:r>
              <a:rPr lang="en-US" i="1" dirty="0" smtClean="0"/>
              <a:t>“</a:t>
            </a:r>
            <a:r>
              <a:rPr lang="en-US" dirty="0" smtClean="0"/>
              <a:t>The danger exists that Americans may not know enough about science, technology, or mathematics to contribute significantly to, or fully benefit from, the knowledge-based economy that is already taking shape around us.”</a:t>
            </a:r>
            <a:endParaRPr lang="en-US" sz="2600" dirty="0" smtClean="0"/>
          </a:p>
          <a:p>
            <a:pPr eaLnBrk="1" hangingPunct="1">
              <a:buFont typeface="Wingdings" pitchFamily="2" charset="2"/>
              <a:buNone/>
            </a:pPr>
            <a:r>
              <a:rPr lang="en-US" sz="2600" dirty="0" smtClean="0"/>
              <a:t>					 </a:t>
            </a:r>
            <a:r>
              <a:rPr lang="en-US" sz="2000" i="1" dirty="0" smtClean="0"/>
              <a:t>Rising Above the Gathering Storm (National Academy of Sciences, National Academy of Engineering, Institute of Medicine, 2007)</a:t>
            </a:r>
            <a:r>
              <a:rPr lang="en-US" sz="2000" dirty="0" smtClean="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7813"/>
            <a:ext cx="8229600" cy="1093787"/>
          </a:xfrm>
        </p:spPr>
        <p:txBody>
          <a:bodyPr/>
          <a:lstStyle/>
          <a:p>
            <a:pPr eaLnBrk="1" hangingPunct="1"/>
            <a:r>
              <a:rPr lang="en-US" b="1" i="1" dirty="0" smtClean="0"/>
              <a:t>What we need, nationally:</a:t>
            </a:r>
          </a:p>
        </p:txBody>
      </p:sp>
      <p:sp>
        <p:nvSpPr>
          <p:cNvPr id="10243" name="Rectangle 3"/>
          <p:cNvSpPr>
            <a:spLocks noGrp="1" noChangeArrowheads="1"/>
          </p:cNvSpPr>
          <p:nvPr>
            <p:ph type="body" idx="1"/>
          </p:nvPr>
        </p:nvSpPr>
        <p:spPr>
          <a:xfrm>
            <a:off x="457200" y="1219201"/>
            <a:ext cx="8229600" cy="4648200"/>
          </a:xfrm>
        </p:spPr>
        <p:txBody>
          <a:bodyPr>
            <a:normAutofit/>
          </a:bodyPr>
          <a:lstStyle/>
          <a:p>
            <a:pPr eaLnBrk="1" hangingPunct="1"/>
            <a:r>
              <a:rPr lang="en-US" sz="2600" dirty="0" smtClean="0"/>
              <a:t>An estimated 12.9 million workers reported needing at least a bachelor’s degree level of S&amp;E knowledge with 9.2 million reporting a need for knowledge of the natural sciences and engineering.</a:t>
            </a:r>
          </a:p>
          <a:p>
            <a:pPr eaLnBrk="1" hangingPunct="1">
              <a:buNone/>
            </a:pPr>
            <a:endParaRPr lang="en-US" sz="1800" dirty="0" smtClean="0"/>
          </a:p>
          <a:p>
            <a:pPr eaLnBrk="1" hangingPunct="1"/>
            <a:r>
              <a:rPr lang="en-US" sz="2600" dirty="0" smtClean="0"/>
              <a:t>The need for S&amp;E knowledge is more than double the number in formal S&amp;E occupations, suggesting the pervasiveness of technical knowledge in the modern workplace.</a:t>
            </a:r>
          </a:p>
          <a:p>
            <a:pPr eaLnBrk="1" hangingPunct="1">
              <a:buFont typeface="Wingdings" pitchFamily="2" charset="2"/>
              <a:buNone/>
            </a:pPr>
            <a:r>
              <a:rPr lang="en-US" sz="2600" i="1" dirty="0" smtClean="0"/>
              <a:t> </a:t>
            </a:r>
          </a:p>
          <a:p>
            <a:pPr algn="r" eaLnBrk="1" hangingPunct="1">
              <a:buFont typeface="Wingdings" pitchFamily="2" charset="2"/>
              <a:buNone/>
            </a:pPr>
            <a:r>
              <a:rPr lang="en-US" sz="1800" i="1" dirty="0" smtClean="0"/>
              <a:t>(NSB Science and Engineering Indicators 2006 – S&amp;E Labor Force)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7813"/>
            <a:ext cx="8229600" cy="1017587"/>
          </a:xfrm>
        </p:spPr>
        <p:txBody>
          <a:bodyPr>
            <a:noAutofit/>
          </a:bodyPr>
          <a:lstStyle/>
          <a:p>
            <a:r>
              <a:rPr lang="en-US" sz="3600" i="1" dirty="0" smtClean="0"/>
              <a:t>Before it's too late:  A report to the nation</a:t>
            </a:r>
            <a:endParaRPr lang="en-US" sz="3600" b="1" dirty="0" smtClean="0"/>
          </a:p>
        </p:txBody>
      </p:sp>
      <p:sp>
        <p:nvSpPr>
          <p:cNvPr id="12291" name="Rectangle 3"/>
          <p:cNvSpPr>
            <a:spLocks noGrp="1" noChangeArrowheads="1"/>
          </p:cNvSpPr>
          <p:nvPr>
            <p:ph type="body" idx="1"/>
          </p:nvPr>
        </p:nvSpPr>
        <p:spPr>
          <a:xfrm>
            <a:off x="457200" y="1371600"/>
            <a:ext cx="8229600" cy="5486400"/>
          </a:xfrm>
        </p:spPr>
        <p:txBody>
          <a:bodyPr/>
          <a:lstStyle/>
          <a:p>
            <a:pPr eaLnBrk="1" hangingPunct="1">
              <a:lnSpc>
                <a:spcPct val="80000"/>
              </a:lnSpc>
              <a:buFont typeface="Wingdings" pitchFamily="2" charset="2"/>
              <a:buNone/>
            </a:pPr>
            <a:endParaRPr lang="en-US" sz="2100" dirty="0" smtClean="0"/>
          </a:p>
          <a:p>
            <a:pPr eaLnBrk="1" hangingPunct="1">
              <a:lnSpc>
                <a:spcPct val="80000"/>
              </a:lnSpc>
              <a:buNone/>
            </a:pPr>
            <a:r>
              <a:rPr lang="en-US" sz="4000" i="1" dirty="0" smtClean="0"/>
              <a:t>    Although much has been done to promote STEM education, we have yet to capture the attention of our students in mathematics and science. </a:t>
            </a:r>
          </a:p>
          <a:p>
            <a:pPr eaLnBrk="1" hangingPunct="1">
              <a:lnSpc>
                <a:spcPct val="80000"/>
              </a:lnSpc>
              <a:buNone/>
            </a:pPr>
            <a:endParaRPr lang="en-US" sz="2100" dirty="0" smtClean="0"/>
          </a:p>
          <a:p>
            <a:pPr eaLnBrk="1" hangingPunct="1">
              <a:lnSpc>
                <a:spcPct val="80000"/>
              </a:lnSpc>
              <a:buNone/>
            </a:pPr>
            <a:r>
              <a:rPr lang="en-US" sz="2100" dirty="0" smtClean="0"/>
              <a:t>						(Glenn Commission, 2000)</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z="3200" b="1" dirty="0" smtClean="0"/>
              <a:t>Where does this put us? We have a precedent to embrace change … Sputnik!</a:t>
            </a:r>
          </a:p>
        </p:txBody>
      </p:sp>
      <p:sp>
        <p:nvSpPr>
          <p:cNvPr id="14339" name="Rectangle 3"/>
          <p:cNvSpPr>
            <a:spLocks noGrp="1" noChangeArrowheads="1"/>
          </p:cNvSpPr>
          <p:nvPr>
            <p:ph type="body" idx="1"/>
          </p:nvPr>
        </p:nvSpPr>
        <p:spPr/>
        <p:txBody>
          <a:bodyPr/>
          <a:lstStyle/>
          <a:p>
            <a:pPr eaLnBrk="1" hangingPunct="1">
              <a:lnSpc>
                <a:spcPct val="90000"/>
              </a:lnSpc>
            </a:pPr>
            <a:r>
              <a:rPr lang="en-US" sz="2600" dirty="0" smtClean="0"/>
              <a:t>Precedent-shattering Federal assistance to education was provided via agencies such as the Department of Defense (National Defense Education Act)  and the National Science Foundation.</a:t>
            </a:r>
          </a:p>
          <a:p>
            <a:pPr eaLnBrk="1" hangingPunct="1">
              <a:lnSpc>
                <a:spcPct val="90000"/>
              </a:lnSpc>
            </a:pPr>
            <a:r>
              <a:rPr lang="en-US" sz="2600" dirty="0" smtClean="0"/>
              <a:t>New curricula in mathematics and science were researched, field-tested, and implemented.</a:t>
            </a:r>
          </a:p>
          <a:p>
            <a:pPr eaLnBrk="1" hangingPunct="1">
              <a:lnSpc>
                <a:spcPct val="90000"/>
              </a:lnSpc>
            </a:pPr>
            <a:r>
              <a:rPr lang="en-US" sz="2600" dirty="0" smtClean="0"/>
              <a:t>A national movement to improve the teaching and learning of these core disciplines emerged. </a:t>
            </a:r>
          </a:p>
          <a:p>
            <a:pPr eaLnBrk="1" hangingPunct="1">
              <a:lnSpc>
                <a:spcPct val="90000"/>
              </a:lnSpc>
            </a:pPr>
            <a:r>
              <a:rPr lang="en-US" sz="2600" dirty="0" smtClean="0"/>
              <a:t>The number of qualified graduates in STEM fields surged.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normAutofit fontScale="90000"/>
          </a:bodyPr>
          <a:lstStyle/>
          <a:p>
            <a:r>
              <a:rPr lang="en-US" i="1" dirty="0" smtClean="0"/>
              <a:t>Introductions and Acknowledgements</a:t>
            </a:r>
            <a:endParaRPr lang="en-US" i="1" dirty="0"/>
          </a:p>
        </p:txBody>
      </p:sp>
      <p:sp>
        <p:nvSpPr>
          <p:cNvPr id="3" name="Content Placeholder 2"/>
          <p:cNvSpPr>
            <a:spLocks noGrp="1"/>
          </p:cNvSpPr>
          <p:nvPr>
            <p:ph idx="1"/>
          </p:nvPr>
        </p:nvSpPr>
        <p:spPr>
          <a:xfrm>
            <a:off x="457200" y="1143000"/>
            <a:ext cx="8229600" cy="5715000"/>
          </a:xfrm>
        </p:spPr>
        <p:txBody>
          <a:bodyPr>
            <a:normAutofit/>
          </a:bodyPr>
          <a:lstStyle/>
          <a:p>
            <a:r>
              <a:rPr lang="en-US" sz="2400" dirty="0" smtClean="0"/>
              <a:t>Dr. Kimberly Childs, Interim Dean</a:t>
            </a:r>
          </a:p>
          <a:p>
            <a:r>
              <a:rPr lang="en-US" sz="2400" dirty="0" smtClean="0"/>
              <a:t>Dr. Dan Bruton, Interim Associate Dean</a:t>
            </a:r>
          </a:p>
          <a:p>
            <a:r>
              <a:rPr lang="en-US" sz="2400" dirty="0" smtClean="0"/>
              <a:t>Dr. Harry Downing, Chair – Physics and Astronomy</a:t>
            </a:r>
          </a:p>
          <a:p>
            <a:r>
              <a:rPr lang="en-US" sz="2400" dirty="0" smtClean="0"/>
              <a:t>Dr. Dennis Gravatt, Chair – Biology</a:t>
            </a:r>
          </a:p>
          <a:p>
            <a:r>
              <a:rPr lang="en-US" sz="2400" dirty="0" smtClean="0"/>
              <a:t>Dr. Michael Janusa, Chair – Chemistry</a:t>
            </a:r>
          </a:p>
          <a:p>
            <a:r>
              <a:rPr lang="en-US" sz="2400" dirty="0" smtClean="0"/>
              <a:t>Dr. LaRell Nielson, Chair – Geology</a:t>
            </a:r>
          </a:p>
          <a:p>
            <a:r>
              <a:rPr lang="en-US" sz="2400" dirty="0" smtClean="0"/>
              <a:t>Dr. Debbie Pace, Chair – Mathematics and Statistics</a:t>
            </a:r>
          </a:p>
          <a:p>
            <a:r>
              <a:rPr lang="en-US" sz="2400" dirty="0" smtClean="0"/>
              <a:t>Dr. Glenda Walker, Director – DeWitt School of Nursing</a:t>
            </a:r>
          </a:p>
          <a:p>
            <a:r>
              <a:rPr lang="en-US" sz="2400" dirty="0" smtClean="0"/>
              <a:t>Dr. Robert Stewart, Director - Biotechnology</a:t>
            </a:r>
          </a:p>
          <a:p>
            <a:pPr>
              <a:buNone/>
            </a:pPr>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77813"/>
            <a:ext cx="8229600" cy="788987"/>
          </a:xfrm>
        </p:spPr>
        <p:txBody>
          <a:bodyPr>
            <a:normAutofit fontScale="90000"/>
          </a:bodyPr>
          <a:lstStyle/>
          <a:p>
            <a:pPr eaLnBrk="1" hangingPunct="1"/>
            <a:r>
              <a:rPr lang="en-US" sz="3800" b="1" i="1" dirty="0" smtClean="0"/>
              <a:t/>
            </a:r>
            <a:br>
              <a:rPr lang="en-US" sz="3800" b="1" i="1" dirty="0" smtClean="0"/>
            </a:br>
            <a:r>
              <a:rPr lang="en-US" sz="3600" b="1" i="1" dirty="0" smtClean="0"/>
              <a:t>Recommendations from the National Science Board</a:t>
            </a:r>
            <a:r>
              <a:rPr lang="en-US" sz="3800" b="1" i="1" dirty="0" smtClean="0"/>
              <a:t/>
            </a:r>
            <a:br>
              <a:rPr lang="en-US" sz="3800" b="1" i="1" dirty="0" smtClean="0"/>
            </a:br>
            <a:r>
              <a:rPr lang="en-US" sz="3800" b="1" dirty="0" smtClean="0"/>
              <a:t>	</a:t>
            </a:r>
          </a:p>
        </p:txBody>
      </p:sp>
      <p:sp>
        <p:nvSpPr>
          <p:cNvPr id="16387" name="Rectangle 3"/>
          <p:cNvSpPr>
            <a:spLocks noGrp="1" noChangeArrowheads="1"/>
          </p:cNvSpPr>
          <p:nvPr>
            <p:ph type="body" idx="1"/>
          </p:nvPr>
        </p:nvSpPr>
        <p:spPr>
          <a:xfrm>
            <a:off x="762000" y="1295400"/>
            <a:ext cx="7620000" cy="5562600"/>
          </a:xfrm>
        </p:spPr>
        <p:txBody>
          <a:bodyPr>
            <a:normAutofit/>
          </a:bodyPr>
          <a:lstStyle/>
          <a:p>
            <a:pPr eaLnBrk="1" hangingPunct="1">
              <a:lnSpc>
                <a:spcPct val="80000"/>
              </a:lnSpc>
            </a:pPr>
            <a:r>
              <a:rPr lang="en-US" sz="2400" dirty="0" smtClean="0"/>
              <a:t>Establish </a:t>
            </a:r>
            <a:r>
              <a:rPr lang="en-US" sz="2400" i="1" dirty="0" smtClean="0"/>
              <a:t>Centers for Excellence </a:t>
            </a:r>
            <a:r>
              <a:rPr lang="en-US" sz="2400" dirty="0" smtClean="0"/>
              <a:t>to research and develop new curricula, effective teaching strategies, and professional development models at all levels of the educational infrastructure.</a:t>
            </a:r>
          </a:p>
          <a:p>
            <a:pPr eaLnBrk="1" hangingPunct="1">
              <a:lnSpc>
                <a:spcPct val="80000"/>
              </a:lnSpc>
            </a:pPr>
            <a:r>
              <a:rPr lang="en-US" sz="2400" dirty="0" smtClean="0"/>
              <a:t>Develop programs that encourage student interest in STEM fields at all levels; K – 12, undergraduate, and graduate.</a:t>
            </a:r>
          </a:p>
          <a:p>
            <a:pPr>
              <a:lnSpc>
                <a:spcPct val="80000"/>
              </a:lnSpc>
            </a:pPr>
            <a:r>
              <a:rPr lang="en-US" sz="2400" dirty="0" smtClean="0"/>
              <a:t>Develop human capital in STEM fields.</a:t>
            </a:r>
          </a:p>
          <a:p>
            <a:pPr eaLnBrk="1" hangingPunct="1">
              <a:lnSpc>
                <a:spcPct val="80000"/>
              </a:lnSpc>
            </a:pPr>
            <a:r>
              <a:rPr lang="en-US" sz="2400" dirty="0" smtClean="0"/>
              <a:t>Support and grow programs that build bridges between K-12 and higher education, such as the highly successful model, NSF Math Science Partnerships (MSP) programs.</a:t>
            </a:r>
          </a:p>
          <a:p>
            <a:pPr eaLnBrk="1" hangingPunct="1">
              <a:lnSpc>
                <a:spcPct val="80000"/>
              </a:lnSpc>
            </a:pPr>
            <a:r>
              <a:rPr lang="en-US" sz="2400" dirty="0" smtClean="0"/>
              <a:t>Support STEM professionals who wish to pursue research on teaching and learning in their respective STEM fields.</a:t>
            </a:r>
          </a:p>
          <a:p>
            <a:pPr algn="r" eaLnBrk="1" hangingPunct="1">
              <a:lnSpc>
                <a:spcPct val="80000"/>
              </a:lnSpc>
              <a:buFont typeface="Wingdings" pitchFamily="2" charset="2"/>
              <a:buNone/>
            </a:pPr>
            <a:r>
              <a:rPr lang="en-US" sz="1000" dirty="0" smtClean="0"/>
              <a:t>	</a:t>
            </a:r>
            <a:endParaRPr lang="en-US" sz="900" b="1" i="1"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body" idx="1"/>
          </p:nvPr>
        </p:nvSpPr>
        <p:spPr>
          <a:xfrm>
            <a:off x="457200" y="457200"/>
            <a:ext cx="8229600" cy="5673725"/>
          </a:xfrm>
        </p:spPr>
        <p:txBody>
          <a:bodyPr/>
          <a:lstStyle/>
          <a:p>
            <a:pPr eaLnBrk="1" hangingPunct="1">
              <a:lnSpc>
                <a:spcPct val="90000"/>
              </a:lnSpc>
              <a:buFont typeface="Wingdings" pitchFamily="2" charset="2"/>
              <a:buNone/>
            </a:pPr>
            <a:r>
              <a:rPr lang="en-US" sz="3600" b="1" i="1" dirty="0" smtClean="0"/>
              <a:t>  In Summary:</a:t>
            </a:r>
          </a:p>
          <a:p>
            <a:pPr eaLnBrk="1" hangingPunct="1">
              <a:lnSpc>
                <a:spcPct val="90000"/>
              </a:lnSpc>
              <a:buFont typeface="Wingdings" pitchFamily="2" charset="2"/>
              <a:buNone/>
            </a:pPr>
            <a:endParaRPr lang="en-US" sz="3200" b="1" i="1" dirty="0" smtClean="0"/>
          </a:p>
          <a:p>
            <a:pPr eaLnBrk="1" hangingPunct="1">
              <a:lnSpc>
                <a:spcPct val="90000"/>
              </a:lnSpc>
              <a:buFont typeface="Wingdings" pitchFamily="2" charset="2"/>
              <a:buNone/>
            </a:pPr>
            <a:r>
              <a:rPr lang="en-US" sz="3200" b="1" i="1" dirty="0" smtClean="0"/>
              <a:t>   </a:t>
            </a:r>
            <a:r>
              <a:rPr lang="en-US" sz="3200" i="1" dirty="0" smtClean="0"/>
              <a:t>To have a well-trained workforce, we must educate undergraduates in STEM fields, preparing them as K – 12 math/science teachers, for graduate education that leads to a professional career as an academic or research scientist, or for the increasing number of jobs that require scientific and technological expertise.</a:t>
            </a:r>
            <a:r>
              <a:rPr lang="en-US" sz="3600" i="1" dirty="0" smtClean="0"/>
              <a:t> </a:t>
            </a:r>
          </a:p>
          <a:p>
            <a:pPr eaLnBrk="1" hangingPunct="1">
              <a:lnSpc>
                <a:spcPct val="90000"/>
              </a:lnSpc>
              <a:buFont typeface="Wingdings" pitchFamily="2" charset="2"/>
              <a:buNone/>
            </a:pPr>
            <a:endParaRPr lang="en-US" sz="1400" b="1" i="1" dirty="0" smtClean="0"/>
          </a:p>
          <a:p>
            <a:pPr eaLnBrk="1" hangingPunct="1">
              <a:lnSpc>
                <a:spcPct val="90000"/>
              </a:lnSpc>
              <a:buFont typeface="Wingdings" pitchFamily="2" charset="2"/>
              <a:buNone/>
            </a:pPr>
            <a:r>
              <a:rPr lang="en-US" sz="1600" i="1" dirty="0" smtClean="0"/>
              <a:t>(</a:t>
            </a:r>
            <a:r>
              <a:rPr lang="en-US" sz="1400" i="1" dirty="0" smtClean="0"/>
              <a:t>Subcommittee on Research of the Committee on Science U.S. House of Representatives, March 2006)</a:t>
            </a:r>
            <a:endParaRPr lang="en-US" sz="1600" b="1" i="1" dirty="0" smtClean="0"/>
          </a:p>
          <a:p>
            <a:pPr eaLnBrk="1" hangingPunct="1">
              <a:lnSpc>
                <a:spcPct val="90000"/>
              </a:lnSpc>
            </a:pPr>
            <a:endParaRPr lang="en-US" sz="12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i="1" dirty="0" smtClean="0"/>
              <a:t>A Final Thought…</a:t>
            </a:r>
            <a:endParaRPr lang="en-US" sz="4800" b="1" i="1" dirty="0"/>
          </a:p>
        </p:txBody>
      </p:sp>
      <p:sp>
        <p:nvSpPr>
          <p:cNvPr id="3" name="Content Placeholder 2"/>
          <p:cNvSpPr>
            <a:spLocks noGrp="1"/>
          </p:cNvSpPr>
          <p:nvPr>
            <p:ph idx="1"/>
          </p:nvPr>
        </p:nvSpPr>
        <p:spPr/>
        <p:txBody>
          <a:bodyPr/>
          <a:lstStyle/>
          <a:p>
            <a:pPr algn="ctr">
              <a:buNone/>
            </a:pPr>
            <a:r>
              <a:rPr lang="en-US" sz="3600" dirty="0" smtClean="0"/>
              <a:t>What I do today is important because I am paying a day of my life for it.</a:t>
            </a:r>
          </a:p>
          <a:p>
            <a:pPr algn="ctr"/>
            <a:endParaRPr lang="en-US" sz="3600" dirty="0" smtClean="0"/>
          </a:p>
          <a:p>
            <a:pPr algn="ctr">
              <a:buNone/>
            </a:pPr>
            <a:r>
              <a:rPr lang="en-US" sz="3600" dirty="0" smtClean="0"/>
              <a:t>What I accomplish must be worthwhile because the price is high.</a:t>
            </a:r>
          </a:p>
          <a:p>
            <a:pPr algn="ctr">
              <a:buNone/>
            </a:pPr>
            <a:endParaRPr lang="en-US" dirty="0" smtClean="0"/>
          </a:p>
          <a:p>
            <a:pPr algn="ctr">
              <a:buNone/>
            </a:pPr>
            <a:r>
              <a:rPr lang="en-US" sz="2400" dirty="0" smtClean="0"/>
              <a:t>					</a:t>
            </a:r>
            <a:r>
              <a:rPr lang="en-US" sz="2400" i="1" dirty="0" smtClean="0"/>
              <a:t>Anonymous</a:t>
            </a:r>
            <a:endParaRPr lang="en-US" sz="2400" i="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i="1" dirty="0" smtClean="0"/>
              <a:t>Center and Program Directors/Advisors</a:t>
            </a:r>
            <a:endParaRPr lang="en-US" sz="3600" i="1" dirty="0"/>
          </a:p>
        </p:txBody>
      </p:sp>
      <p:sp>
        <p:nvSpPr>
          <p:cNvPr id="3" name="Content Placeholder 2"/>
          <p:cNvSpPr>
            <a:spLocks noGrp="1"/>
          </p:cNvSpPr>
          <p:nvPr>
            <p:ph idx="1"/>
          </p:nvPr>
        </p:nvSpPr>
        <p:spPr>
          <a:xfrm>
            <a:off x="457200" y="990600"/>
            <a:ext cx="8229600" cy="5867400"/>
          </a:xfrm>
        </p:spPr>
        <p:txBody>
          <a:bodyPr>
            <a:normAutofit/>
          </a:bodyPr>
          <a:lstStyle/>
          <a:p>
            <a:pPr>
              <a:buNone/>
            </a:pPr>
            <a:r>
              <a:rPr lang="en-US" sz="2000" dirty="0" smtClean="0"/>
              <a:t>Centers of Excellence: Approved in 2010 </a:t>
            </a:r>
          </a:p>
          <a:p>
            <a:r>
              <a:rPr lang="en-US" sz="2000" dirty="0" smtClean="0"/>
              <a:t>Science Research Center</a:t>
            </a:r>
          </a:p>
          <a:p>
            <a:pPr lvl="1">
              <a:buNone/>
            </a:pPr>
            <a:r>
              <a:rPr lang="en-US" sz="1800" dirty="0" smtClean="0"/>
              <a:t>Dr. Bea Clack, Director</a:t>
            </a:r>
          </a:p>
          <a:p>
            <a:r>
              <a:rPr lang="en-US" sz="2000" dirty="0" smtClean="0"/>
              <a:t>STEM Research and Learning Center</a:t>
            </a:r>
          </a:p>
          <a:p>
            <a:pPr lvl="1">
              <a:buNone/>
            </a:pPr>
            <a:r>
              <a:rPr lang="en-US" sz="1800" dirty="0" smtClean="0"/>
              <a:t>Dr. Kimberly Childs, Director</a:t>
            </a:r>
          </a:p>
          <a:p>
            <a:r>
              <a:rPr lang="en-US" sz="2000" dirty="0" smtClean="0"/>
              <a:t>Statistical Consulting Center</a:t>
            </a:r>
          </a:p>
          <a:p>
            <a:pPr lvl="1">
              <a:buNone/>
            </a:pPr>
            <a:r>
              <a:rPr lang="en-US" sz="1800" dirty="0" smtClean="0"/>
              <a:t>Dr. Greg Miller, Director</a:t>
            </a:r>
          </a:p>
          <a:p>
            <a:pPr>
              <a:buNone/>
            </a:pPr>
            <a:r>
              <a:rPr lang="en-US" sz="2000" dirty="0" smtClean="0"/>
              <a:t>Ongoing Professional Programs:</a:t>
            </a:r>
          </a:p>
          <a:p>
            <a:r>
              <a:rPr lang="en-US" sz="2000" dirty="0" smtClean="0"/>
              <a:t>Pre-Health Professional Programs</a:t>
            </a:r>
          </a:p>
          <a:p>
            <a:pPr>
              <a:buNone/>
            </a:pPr>
            <a:r>
              <a:rPr lang="en-US" sz="2000" dirty="0" smtClean="0"/>
              <a:t>	</a:t>
            </a:r>
            <a:r>
              <a:rPr lang="en-US" sz="1800" dirty="0" smtClean="0"/>
              <a:t>Dr. Kevin Langford, Director</a:t>
            </a:r>
          </a:p>
          <a:p>
            <a:r>
              <a:rPr lang="en-US" sz="2000" dirty="0" smtClean="0"/>
              <a:t>RN to BSN Nursing Transition Program</a:t>
            </a:r>
          </a:p>
          <a:p>
            <a:pPr>
              <a:buNone/>
            </a:pPr>
            <a:r>
              <a:rPr lang="en-US" sz="2000" dirty="0" smtClean="0"/>
              <a:t>	Dr. Karen Migl, Program Advisor</a:t>
            </a:r>
          </a:p>
          <a:p>
            <a:r>
              <a:rPr lang="en-US" sz="2000" dirty="0" smtClean="0"/>
              <a:t>Pre-Engineering and Physics-Engineering Dual Degree Program</a:t>
            </a:r>
            <a:endParaRPr lang="en-US" sz="2400" dirty="0" smtClean="0"/>
          </a:p>
          <a:p>
            <a:pPr lvl="1">
              <a:buNone/>
            </a:pPr>
            <a:r>
              <a:rPr lang="en-US" sz="2000" dirty="0" smtClean="0"/>
              <a:t>Dr. Dan Bruton, Program Advisor</a:t>
            </a:r>
          </a:p>
          <a:p>
            <a:pPr lvl="1">
              <a:buNone/>
            </a:pPr>
            <a:endParaRPr lang="en-US" sz="2000" dirty="0" smtClean="0"/>
          </a:p>
          <a:p>
            <a:pPr lvl="1">
              <a:buNone/>
            </a:pPr>
            <a:endParaRPr lang="en-US" sz="2000" dirty="0" smtClean="0"/>
          </a:p>
          <a:p>
            <a:pPr lvl="1">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Advising Center and Dean’s Office Staff</a:t>
            </a:r>
            <a:endParaRPr lang="en-US" i="1" dirty="0"/>
          </a:p>
        </p:txBody>
      </p:sp>
      <p:sp>
        <p:nvSpPr>
          <p:cNvPr id="3" name="Content Placeholder 2"/>
          <p:cNvSpPr>
            <a:spLocks noGrp="1"/>
          </p:cNvSpPr>
          <p:nvPr>
            <p:ph idx="1"/>
          </p:nvPr>
        </p:nvSpPr>
        <p:spPr/>
        <p:txBody>
          <a:bodyPr/>
          <a:lstStyle/>
          <a:p>
            <a:pPr>
              <a:buNone/>
            </a:pPr>
            <a:r>
              <a:rPr lang="en-US" dirty="0" smtClean="0"/>
              <a:t>Dr. Dan Bruton, Director of Academic Advising</a:t>
            </a:r>
          </a:p>
          <a:p>
            <a:r>
              <a:rPr lang="en-US" dirty="0" smtClean="0"/>
              <a:t>Ms. Trina Menefee, Academic Advisor</a:t>
            </a:r>
          </a:p>
          <a:p>
            <a:r>
              <a:rPr lang="en-US" dirty="0" smtClean="0"/>
              <a:t>Ms. Lynsey Cortines, Academic Advisor</a:t>
            </a:r>
          </a:p>
          <a:p>
            <a:endParaRPr lang="en-US" dirty="0" smtClean="0"/>
          </a:p>
          <a:p>
            <a:pPr>
              <a:buNone/>
            </a:pPr>
            <a:r>
              <a:rPr lang="en-US" dirty="0" smtClean="0"/>
              <a:t>Dean’s Office Staff</a:t>
            </a:r>
          </a:p>
          <a:p>
            <a:r>
              <a:rPr lang="en-US" dirty="0" smtClean="0"/>
              <a:t>Ms. Lisa Eddings, Assistant to the Dean</a:t>
            </a:r>
          </a:p>
          <a:p>
            <a:r>
              <a:rPr lang="en-US" dirty="0" smtClean="0"/>
              <a:t>Ms. Linda Stovall, Administrative Assistant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i="1" dirty="0" smtClean="0"/>
              <a:t>Our Departments at Work…</a:t>
            </a:r>
            <a:endParaRPr lang="en-US" sz="5400" i="1" dirty="0"/>
          </a:p>
        </p:txBody>
      </p:sp>
      <p:sp>
        <p:nvSpPr>
          <p:cNvPr id="3" name="Content Placeholder 2"/>
          <p:cNvSpPr>
            <a:spLocks noGrp="1"/>
          </p:cNvSpPr>
          <p:nvPr>
            <p:ph idx="1"/>
          </p:nvPr>
        </p:nvSpPr>
        <p:spPr/>
        <p:txBody>
          <a:bodyPr>
            <a:normAutofit/>
          </a:bodyPr>
          <a:lstStyle/>
          <a:p>
            <a:pPr>
              <a:buNone/>
            </a:pPr>
            <a:r>
              <a:rPr lang="en-US" sz="6000" i="1" dirty="0" smtClean="0"/>
              <a:t>	</a:t>
            </a:r>
            <a:r>
              <a:rPr lang="en-US" sz="5400" i="1" dirty="0" smtClean="0"/>
              <a:t>Looking back at the year that was and forward to the year to come…</a:t>
            </a:r>
            <a:endParaRPr lang="en-US" sz="6000" i="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Physics and Astronomy</a:t>
            </a:r>
            <a:endParaRPr lang="en-US" dirty="0"/>
          </a:p>
        </p:txBody>
      </p:sp>
      <p:sp>
        <p:nvSpPr>
          <p:cNvPr id="3" name="Content Placeholder 2"/>
          <p:cNvSpPr>
            <a:spLocks noGrp="1"/>
          </p:cNvSpPr>
          <p:nvPr>
            <p:ph idx="1"/>
          </p:nvPr>
        </p:nvSpPr>
        <p:spPr>
          <a:xfrm>
            <a:off x="457200" y="1219200"/>
            <a:ext cx="8229600" cy="5638800"/>
          </a:xfrm>
        </p:spPr>
        <p:txBody>
          <a:bodyPr>
            <a:normAutofit/>
          </a:bodyPr>
          <a:lstStyle/>
          <a:p>
            <a:pPr>
              <a:buNone/>
            </a:pPr>
            <a:r>
              <a:rPr lang="en-US" sz="2400" i="1" dirty="0" smtClean="0"/>
              <a:t>Highlights from 2009-10</a:t>
            </a:r>
            <a:r>
              <a:rPr lang="en-US" sz="2400" dirty="0" smtClean="0"/>
              <a:t>:</a:t>
            </a:r>
          </a:p>
          <a:p>
            <a:r>
              <a:rPr lang="en-US" sz="2400" dirty="0" smtClean="0"/>
              <a:t>Participated in a faculty/student tour of Lockheed Martin.</a:t>
            </a:r>
            <a:endParaRPr lang="en-US" sz="2800" dirty="0" smtClean="0"/>
          </a:p>
          <a:p>
            <a:r>
              <a:rPr lang="en-US" sz="2400" dirty="0" smtClean="0"/>
              <a:t>Hosted Physics Olympics for high school students and UIL competition in Physics, Biology, and Chemistry.</a:t>
            </a:r>
          </a:p>
          <a:p>
            <a:r>
              <a:rPr lang="en-US" sz="2400" dirty="0" smtClean="0"/>
              <a:t>Conducted observatory Tours for local boy scouts, LeTourneau University and SFA 101.</a:t>
            </a:r>
          </a:p>
          <a:p>
            <a:pPr>
              <a:buNone/>
            </a:pPr>
            <a:endParaRPr lang="en-US" sz="1200" dirty="0" smtClean="0"/>
          </a:p>
          <a:p>
            <a:pPr>
              <a:buNone/>
            </a:pPr>
            <a:r>
              <a:rPr lang="en-US" sz="2400" i="1" dirty="0" smtClean="0"/>
              <a:t>Plans for 2010-11</a:t>
            </a:r>
            <a:r>
              <a:rPr lang="en-US" sz="2400" dirty="0" smtClean="0"/>
              <a:t>: </a:t>
            </a:r>
          </a:p>
          <a:p>
            <a:r>
              <a:rPr lang="en-US" sz="2400" dirty="0" smtClean="0"/>
              <a:t>Host regional meeting of the Texas Sections of the American Association of Physics Teachers and the American Physical Society and Zone 13 of the Society of Physics Teachers.</a:t>
            </a: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Biology</a:t>
            </a:r>
            <a:endParaRPr lang="en-US" dirty="0"/>
          </a:p>
        </p:txBody>
      </p:sp>
      <p:sp>
        <p:nvSpPr>
          <p:cNvPr id="3" name="Content Placeholder 2"/>
          <p:cNvSpPr>
            <a:spLocks noGrp="1"/>
          </p:cNvSpPr>
          <p:nvPr>
            <p:ph idx="1"/>
          </p:nvPr>
        </p:nvSpPr>
        <p:spPr>
          <a:xfrm>
            <a:off x="457200" y="1143000"/>
            <a:ext cx="8229600" cy="5715000"/>
          </a:xfrm>
        </p:spPr>
        <p:txBody>
          <a:bodyPr/>
          <a:lstStyle/>
          <a:p>
            <a:pPr>
              <a:buNone/>
            </a:pPr>
            <a:r>
              <a:rPr lang="en-US" sz="2400" i="1" dirty="0" smtClean="0"/>
              <a:t>Highlights from 2009-10</a:t>
            </a:r>
            <a:r>
              <a:rPr lang="en-US" sz="2400" dirty="0" smtClean="0"/>
              <a:t>:</a:t>
            </a:r>
          </a:p>
          <a:p>
            <a:r>
              <a:rPr lang="en-US" sz="2400" dirty="0" smtClean="0"/>
              <a:t>Promoted the preservation of East Texas waters through the WET (Waters of East Texas) Center.  Projects through the Center involved undergraduate and graduate students (Dr. Michael Collyer, founding member).</a:t>
            </a:r>
          </a:p>
          <a:p>
            <a:pPr>
              <a:buNone/>
            </a:pPr>
            <a:endParaRPr lang="en-US" sz="1400" dirty="0" smtClean="0"/>
          </a:p>
          <a:p>
            <a:pPr>
              <a:buNone/>
            </a:pPr>
            <a:r>
              <a:rPr lang="en-US" sz="2400" i="1" dirty="0" smtClean="0"/>
              <a:t>Plans for 2010-11</a:t>
            </a:r>
            <a:r>
              <a:rPr lang="en-US" sz="2400" dirty="0" smtClean="0"/>
              <a:t>:</a:t>
            </a:r>
          </a:p>
          <a:p>
            <a:r>
              <a:rPr lang="en-US" sz="2400" dirty="0" smtClean="0"/>
              <a:t>Implement the LEEF (Li-Cor Ecophysiology Education Fund) grant to promote the use of portable photosynthesis/gas exchange system in universities involving undergraduate research projects in plant physiology, soil and insect respiration research.</a:t>
            </a:r>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Chemistry </a:t>
            </a:r>
            <a:endParaRPr lang="en-US" dirty="0"/>
          </a:p>
        </p:txBody>
      </p:sp>
      <p:sp>
        <p:nvSpPr>
          <p:cNvPr id="3" name="Content Placeholder 2"/>
          <p:cNvSpPr>
            <a:spLocks noGrp="1"/>
          </p:cNvSpPr>
          <p:nvPr>
            <p:ph idx="1"/>
          </p:nvPr>
        </p:nvSpPr>
        <p:spPr>
          <a:xfrm>
            <a:off x="457200" y="990600"/>
            <a:ext cx="8229600" cy="5867400"/>
          </a:xfrm>
        </p:spPr>
        <p:txBody>
          <a:bodyPr>
            <a:normAutofit/>
          </a:bodyPr>
          <a:lstStyle/>
          <a:p>
            <a:pPr>
              <a:buNone/>
            </a:pPr>
            <a:r>
              <a:rPr lang="en-US" sz="2400" i="1" dirty="0" smtClean="0"/>
              <a:t>Highlights from 2009-10:</a:t>
            </a:r>
          </a:p>
          <a:p>
            <a:r>
              <a:rPr lang="en-US" sz="2400" dirty="0" smtClean="0"/>
              <a:t>Funding from the Welch Foundation: “Enhancing Undergraduate Research” with continued funding for 2010-11</a:t>
            </a:r>
          </a:p>
          <a:p>
            <a:r>
              <a:rPr lang="en-US" sz="2400" dirty="0" smtClean="0"/>
              <a:t>6 undergraduate research projects presented at University Undergraduate Research Conference</a:t>
            </a:r>
          </a:p>
          <a:p>
            <a:r>
              <a:rPr lang="en-US" sz="2400" dirty="0" smtClean="0"/>
              <a:t>Nuclear Magnetic Resonance (NMR) Spectrometer operational</a:t>
            </a:r>
          </a:p>
          <a:p>
            <a:r>
              <a:rPr lang="en-US" sz="2400" i="1" dirty="0" smtClean="0"/>
              <a:t>Organic Chemistry II for Dummies</a:t>
            </a:r>
            <a:r>
              <a:rPr lang="en-US" sz="2400" dirty="0" smtClean="0"/>
              <a:t>, Dr. John Moore</a:t>
            </a:r>
            <a:endParaRPr lang="en-US" sz="2000" dirty="0" smtClean="0"/>
          </a:p>
          <a:p>
            <a:pPr>
              <a:buNone/>
            </a:pPr>
            <a:endParaRPr lang="en-US" sz="400" i="1" dirty="0" smtClean="0"/>
          </a:p>
          <a:p>
            <a:pPr>
              <a:buNone/>
            </a:pPr>
            <a:r>
              <a:rPr lang="en-US" sz="2400" i="1" dirty="0" smtClean="0"/>
              <a:t>Plans for 2010-11:</a:t>
            </a:r>
          </a:p>
          <a:p>
            <a:r>
              <a:rPr lang="en-US" sz="2400" dirty="0" smtClean="0"/>
              <a:t>Continue efforts in undergraduate research projects. </a:t>
            </a:r>
          </a:p>
          <a:p>
            <a:r>
              <a:rPr lang="en-US" sz="2400" i="1" dirty="0" smtClean="0"/>
              <a:t>Chemistry: The Core Concepts</a:t>
            </a:r>
            <a:r>
              <a:rPr lang="en-US" sz="2400" dirty="0" smtClean="0"/>
              <a:t>, in press, Dr. Michael Janusa</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Geology</a:t>
            </a:r>
            <a:endParaRPr lang="en-US" dirty="0"/>
          </a:p>
        </p:txBody>
      </p:sp>
      <p:sp>
        <p:nvSpPr>
          <p:cNvPr id="3" name="Content Placeholder 2"/>
          <p:cNvSpPr>
            <a:spLocks noGrp="1"/>
          </p:cNvSpPr>
          <p:nvPr>
            <p:ph idx="1"/>
          </p:nvPr>
        </p:nvSpPr>
        <p:spPr>
          <a:xfrm>
            <a:off x="457200" y="1066800"/>
            <a:ext cx="8229600" cy="5791200"/>
          </a:xfrm>
        </p:spPr>
        <p:txBody>
          <a:bodyPr>
            <a:normAutofit fontScale="55000" lnSpcReduction="20000"/>
          </a:bodyPr>
          <a:lstStyle/>
          <a:p>
            <a:pPr>
              <a:buNone/>
            </a:pPr>
            <a:r>
              <a:rPr lang="en-US" sz="4500" i="1" dirty="0" smtClean="0"/>
              <a:t>Highlights from 2009-10</a:t>
            </a:r>
            <a:r>
              <a:rPr lang="en-US" sz="4500" dirty="0" smtClean="0"/>
              <a:t>:</a:t>
            </a:r>
          </a:p>
          <a:p>
            <a:pPr>
              <a:buNone/>
            </a:pPr>
            <a:endParaRPr lang="en-US" sz="4500" dirty="0" smtClean="0"/>
          </a:p>
          <a:p>
            <a:r>
              <a:rPr lang="en-US" sz="4500" dirty="0" smtClean="0"/>
              <a:t>American Association of Petroleum Geologists (AAPG) Student Chapter ranked fourth in the world at the April 2010 meeting in New Orleans.  Chapter president: Sarah Powers; Chapter advisors: Dr. LaRell Nielson and Dr. Wes Brown</a:t>
            </a:r>
            <a:r>
              <a:rPr lang="en-US" sz="4500" dirty="0" smtClean="0"/>
              <a:t>.</a:t>
            </a:r>
          </a:p>
          <a:p>
            <a:endParaRPr lang="en-US" sz="4500" dirty="0" smtClean="0"/>
          </a:p>
          <a:p>
            <a:r>
              <a:rPr lang="en-US" sz="4500" dirty="0" smtClean="0"/>
              <a:t>Outstanding graduate poster at the South-central GSA in Branson, Missouri – Travis Taylor. Faculty advisor: Dr. Voker Gobel.</a:t>
            </a:r>
          </a:p>
          <a:p>
            <a:pPr>
              <a:buNone/>
            </a:pPr>
            <a:endParaRPr lang="en-US" dirty="0" smtClean="0"/>
          </a:p>
          <a:p>
            <a:endParaRPr lang="en-US" dirty="0" smtClean="0"/>
          </a:p>
          <a:p>
            <a:endParaRPr lang="en-US" dirty="0" smtClean="0"/>
          </a:p>
          <a:p>
            <a:pPr>
              <a:buNone/>
            </a:pPr>
            <a:endParaRPr lang="en-US" dirty="0" smtClean="0"/>
          </a:p>
          <a:p>
            <a:pPr>
              <a:buNone/>
            </a:pPr>
            <a:endParaRPr lang="en-US" dirty="0" smtClean="0"/>
          </a:p>
          <a:p>
            <a:pPr>
              <a:buNone/>
            </a:pPr>
            <a:r>
              <a:rPr lang="en-US" i="1" dirty="0" smtClean="0"/>
              <a:t>Plans for 2010-11</a:t>
            </a:r>
            <a:r>
              <a:rPr lang="en-US" dirty="0" smtClean="0"/>
              <a:t>:</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aching Mathematics">
  <a:themeElements>
    <a:clrScheme name="Custom 2">
      <a:dk1>
        <a:sysClr val="windowText" lastClr="000000"/>
      </a:dk1>
      <a:lt1>
        <a:sysClr val="window" lastClr="FFFFFF"/>
      </a:lt1>
      <a:dk2>
        <a:srgbClr val="1F497D"/>
      </a:dk2>
      <a:lt2>
        <a:srgbClr val="EEECE1"/>
      </a:lt2>
      <a:accent1>
        <a:srgbClr val="7030A0"/>
      </a:accent1>
      <a:accent2>
        <a:srgbClr val="C0504D"/>
      </a:accent2>
      <a:accent3>
        <a:srgbClr val="9BBB59"/>
      </a:accent3>
      <a:accent4>
        <a:srgbClr val="7030A0"/>
      </a:accent4>
      <a:accent5>
        <a:srgbClr val="4BACC6"/>
      </a:accent5>
      <a:accent6>
        <a:srgbClr val="F79646"/>
      </a:accent6>
      <a:hlink>
        <a:srgbClr val="5F006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2067</TotalTime>
  <Words>1275</Words>
  <Application>Microsoft Office PowerPoint</Application>
  <PresentationFormat>On-screen Show (4:3)</PresentationFormat>
  <Paragraphs>184</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Teaching Mathematics</vt:lpstr>
      <vt:lpstr>Slide 1</vt:lpstr>
      <vt:lpstr>Introductions and Acknowledgements</vt:lpstr>
      <vt:lpstr>Center and Program Directors/Advisors</vt:lpstr>
      <vt:lpstr>Advising Center and Dean’s Office Staff</vt:lpstr>
      <vt:lpstr>Our Departments at Work…</vt:lpstr>
      <vt:lpstr>Physics and Astronomy</vt:lpstr>
      <vt:lpstr>Biology</vt:lpstr>
      <vt:lpstr>Chemistry </vt:lpstr>
      <vt:lpstr>Geology</vt:lpstr>
      <vt:lpstr>Mathematics and Statistics</vt:lpstr>
      <vt:lpstr>DeWitt School of Nursing</vt:lpstr>
      <vt:lpstr>Biotechnology</vt:lpstr>
      <vt:lpstr>Capitalizing on our Strengths as the College of Sciences and Mathematics</vt:lpstr>
      <vt:lpstr> A Question to consider …   </vt:lpstr>
      <vt:lpstr>What is the National STEM Initiative? (Science, Technology, Engineering, and Mathematics)</vt:lpstr>
      <vt:lpstr> From the National Academies … </vt:lpstr>
      <vt:lpstr>What we need, nationally:</vt:lpstr>
      <vt:lpstr>Before it's too late:  A report to the nation</vt:lpstr>
      <vt:lpstr>Where does this put us? We have a precedent to embrace change … Sputnik!</vt:lpstr>
      <vt:lpstr> Recommendations from the National Science Board  </vt:lpstr>
      <vt:lpstr>Slide 21</vt:lpstr>
      <vt:lpstr>A Final Thought…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Mathematics</dc:title>
  <dc:creator>beverlyll</dc:creator>
  <cp:lastModifiedBy>childskimbe</cp:lastModifiedBy>
  <cp:revision>181</cp:revision>
  <dcterms:created xsi:type="dcterms:W3CDTF">2010-02-16T18:23:47Z</dcterms:created>
  <dcterms:modified xsi:type="dcterms:W3CDTF">2010-08-25T23:44:49Z</dcterms:modified>
</cp:coreProperties>
</file>